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4"/>
  </p:sldMasterIdLst>
  <p:notesMasterIdLst>
    <p:notesMasterId r:id="rId19"/>
  </p:notesMasterIdLst>
  <p:sldIdLst>
    <p:sldId id="256" r:id="rId5"/>
    <p:sldId id="258" r:id="rId6"/>
    <p:sldId id="259" r:id="rId7"/>
    <p:sldId id="260" r:id="rId8"/>
    <p:sldId id="264" r:id="rId9"/>
    <p:sldId id="265" r:id="rId10"/>
    <p:sldId id="266" r:id="rId11"/>
    <p:sldId id="267" r:id="rId12"/>
    <p:sldId id="262" r:id="rId13"/>
    <p:sldId id="269" r:id="rId14"/>
    <p:sldId id="270" r:id="rId15"/>
    <p:sldId id="271" r:id="rId16"/>
    <p:sldId id="263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4803" autoAdjust="0"/>
  </p:normalViewPr>
  <p:slideViewPr>
    <p:cSldViewPr snapToGrid="0">
      <p:cViewPr varScale="1">
        <p:scale>
          <a:sx n="33" d="100"/>
          <a:sy n="33" d="100"/>
        </p:scale>
        <p:origin x="14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4C1C2-A2B6-4B08-919E-E2CB5F6AC488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0A2B7-3D67-4995-840F-2343498335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05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action before session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Register on albert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departments and assign sustainability champions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to accounts about gathering financial information on the savings or costs of sustainability initiatives and tagging and tracking relevant materials for our footprint calculation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039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Location Manager run this 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55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Post Supervisor run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49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Publicist run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93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rbel" panose="020B0503020204020204" pitchFamily="34" charset="0"/>
              </a:rPr>
              <a:t>Be measuring our footprint we’ll be able quantify the difference our actions make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rbel" panose="020B0503020204020204" pitchFamily="34" charset="0"/>
              </a:rPr>
              <a:t>We can then amplify that impact by sharing what we learn, passing on our experiences to other producers and productions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rbel" panose="020B0503020204020204" pitchFamily="34" charset="0"/>
              </a:rPr>
              <a:t>And advocating for change in the industry as a whole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orbel" panose="020B0503020204020204" pitchFamily="34" charset="0"/>
              </a:rPr>
              <a:t>Continual learning and sharing can help transform our industry into a regenerative one has a positive impact on the environment.  </a:t>
            </a:r>
          </a:p>
          <a:p>
            <a:endParaRPr lang="en-GB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185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88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rbel" panose="020B0503020204020204" pitchFamily="34" charset="0"/>
              </a:rPr>
              <a:t>At [Company] we’re committed to improving sustainability on our productions, and to finding ways of working that will contribute to a future we can live, thrive and continue to create in.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rbel" panose="020B0503020204020204" pitchFamily="34" charset="0"/>
              </a:rPr>
              <a:t>We are in a climate crisis, and we know that as a business and as individuals we need to be part of emissions reductions year on year, in order to contain global warming and preserve the natural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rbel" panose="020B0503020204020204" pitchFamily="34" charset="0"/>
              </a:rPr>
              <a:t>The ambition is to transition towards low-carbon production, where we have a positive rather than negative impact on our environment.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rbel" panose="020B0503020204020204" pitchFamily="34" charset="0"/>
              </a:rPr>
              <a:t>We have share our Sustainable Production Guidelines - take a look at the sections relevant to you, in order to inform the key decisions you make on this production.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Corbel" panose="020B0503020204020204" pitchFamily="34" charset="0"/>
              </a:rPr>
              <a:t>The Guidelines are aligned to albert’s sustainable production certification, and we hope we can achieve certification on this production.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184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Everyone can make a difference – we can all influence changes in the areas we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Think about what would work for your department and what else you can do in your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Talk to your team and to us, so we can share ideas and come up with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Let us know how we can support you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Ask the suppliers you work with what they’re doing letting them know you care about the issues. We can really increase our impact by influencing those who work with 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dirty="0">
                <a:latin typeface="Corbel" panose="020B0503020204020204" pitchFamily="34" charset="0"/>
              </a:rPr>
              <a:t>And do what you can in your own daily routine however small that may seem – as a whole crew it will make a difference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24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latin typeface="Corbel" panose="020B0503020204020204" pitchFamily="34" charset="0"/>
              </a:rPr>
              <a:t>As a production we want to measure our footprint using albert’s carbon calculator and work for sustainable production certification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We want to be guided by the science and the data, focusing on actions that have meaningful impacts on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reducing our footprint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want to support you wherever possible to make any changes you can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380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Line Producer or Location Manager run this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917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Gaffer / DOP run this</a:t>
            </a:r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Production Designer &amp; Costume Designer run this </a:t>
            </a:r>
          </a:p>
          <a:p>
            <a:endParaRPr lang="en-GB" dirty="0"/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88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Production or Locations run this</a:t>
            </a:r>
          </a:p>
          <a:p>
            <a:endParaRPr lang="en-GB" i="1" dirty="0"/>
          </a:p>
          <a:p>
            <a:endParaRPr lang="en-GB" i="1" dirty="0">
              <a:latin typeface="Corbel" panose="020B05030202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81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/>
              <a:t>Have your Production run this </a:t>
            </a:r>
          </a:p>
          <a:p>
            <a:endParaRPr lang="en-GB" i="1" dirty="0"/>
          </a:p>
          <a:p>
            <a:endParaRPr lang="en-GB" i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0A2B7-3D67-4995-840F-23434983351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76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086D-1EB2-486C-B118-CA1F6D106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FE6F9-9DB3-43AF-A1BF-A52569BC3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016EF-6C88-4E84-90CE-F49B215C5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AB7DA-78EE-476E-9824-D8A53CD4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7C67D9-85B5-43AA-87AF-24454DA8D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67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721B-7AC6-41B5-B882-512B0BB81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8EB70-B07A-40BD-BC71-97B1115AC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94E02-9744-478A-855A-3499E8B4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168190-9DBD-48F7-BEC0-4C5A9CB4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93471-79BB-47BA-9CFC-BD696369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74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915CC-4F8A-4580-BA33-F2F31D238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9DB5E-E289-4B71-BF33-84FA0A6FB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A8A970-2135-4E11-B142-20FCF5B94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17BED-D2CA-4611-A008-D77884D7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FE7DE-94E0-4A1B-A34A-A9BCCB61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8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9E1B3-4CCF-4094-8698-63C59233F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F771-6586-4A88-9A0D-5071DB1BF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D8F86-F548-4F6A-816B-36426468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0F84B-6F2F-48E7-8004-D417786DA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CADD0-2EE9-4BA7-95C2-69ED32CD7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70579-A0D2-4C20-AD63-4EB599C53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61220-E29C-47A7-8297-DD1712269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E54E7-05C5-47A7-8BEA-8BD24DFA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64667-4C81-4B89-8DA6-0A084D24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8F09B-CC68-4790-B76C-34FF6C5B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21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0D552-957B-452D-8CDC-B527D12CB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E17E7-AA61-48B2-817E-95FE25C54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853B5A-C815-4DFE-B112-239A04B4E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9D15E-6D11-4E58-8A26-D75018FD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2C9832-0E98-4BD7-A30D-A34166837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CB131F-4F35-49DC-9A55-7622BA28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4775-E804-4DC5-9BA4-CDB8E416E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41858-D557-4A0D-B282-31A32A302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E188D-D882-4B6A-9092-099D8D3BF7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2CA95E-09D9-4370-BE8E-B81F9F66E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5257F5-A0FC-4D15-87E0-B55974884B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72FF9-4342-41E6-BAAF-4B76A7136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EC36A0-002E-4EE4-ABA4-02D58E14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15DF46-93E1-45E4-96E1-27825C53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0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4F0F4-0A57-40B5-BAB3-D45487720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BDC143-6DEF-4BBB-A3CE-76AB4CF0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91F6BB-D21F-48ED-8B07-FBC181F85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A412A-E84E-4236-9442-7BE50578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811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F98FE-80D4-48FA-9782-F9402A3B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C7060-7D9C-4575-AFAD-91C04416F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CD4CE-A95A-4AF0-9E6E-E74824312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1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8BE2F-64C5-444F-8F50-C24D5EC9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330FE-FFA0-4E0A-BB43-710CEF132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F41F51-D3A4-4F1D-A677-ED1661977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2B2153-18A7-4298-BB8F-B92D575A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4204AF-2587-4DD4-B22B-89BA7497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27D0ED-3232-49A3-BF0E-105880B33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63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1529D-7A00-4B02-89B6-C047E4BCC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084CF2-55F3-47DC-9291-FBA590DA09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D7324-4813-462D-AE4E-232F5C3E3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E4838B-9BDA-4424-BA4F-F6397B9E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AC5627-00EF-4A65-8F00-638FB805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D29C7-1515-40A8-B28B-52F64ED0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1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3B2061-05DC-4D7E-A6F5-6787AA11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BE59D-1985-4AFC-984C-C22D4389F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1157C-0502-4E67-9F9E-DA4BD1459B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4B843-30DF-434E-8EEF-8B65E83E3924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34D1-C862-48D0-B50F-8175DB612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00F2B-529A-4BE6-BAD4-CA1B471FA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57FD6-B17B-46D7-ABBC-1F42E4540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434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1580-E178-4C25-A594-7C1113AE1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960932"/>
          </a:xfrm>
        </p:spPr>
        <p:txBody>
          <a:bodyPr>
            <a:normAutofit fontScale="90000"/>
          </a:bodyPr>
          <a:lstStyle/>
          <a:p>
            <a:br>
              <a:rPr lang="en-GB" sz="4400" dirty="0">
                <a:solidFill>
                  <a:srgbClr val="6BED4B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4400" dirty="0">
                <a:solidFill>
                  <a:srgbClr val="6BED4B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900" b="1" dirty="0">
                <a:solidFill>
                  <a:srgbClr val="6BED4B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[Production title] </a:t>
            </a:r>
            <a:br>
              <a:rPr lang="en-GB" sz="4900" b="1" dirty="0">
                <a:solidFill>
                  <a:srgbClr val="6BED4B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900" b="1" dirty="0">
                <a:solidFill>
                  <a:srgbClr val="6BED4B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 Production Guidelines</a:t>
            </a:r>
            <a:br>
              <a:rPr lang="en-GB" sz="4000" b="1" dirty="0"/>
            </a:br>
            <a:endParaRPr lang="en-GB" sz="4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EED07A-DD4F-42DA-99D1-AE234B054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4704"/>
            <a:ext cx="9144000" cy="1960932"/>
          </a:xfrm>
        </p:spPr>
        <p:txBody>
          <a:bodyPr/>
          <a:lstStyle/>
          <a:p>
            <a:endParaRPr lang="en-GB" dirty="0"/>
          </a:p>
          <a:p>
            <a:r>
              <a:rPr lang="en-GB" sz="2800" dirty="0"/>
              <a:t>[Add company logo]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863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E66DA-FC00-4F23-97B7-0228A957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Protecting the environment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FE21C-B9B0-4B7A-ABFD-1BEA623BC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We want to respect the locations we are lucky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enough to film in</a:t>
            </a:r>
          </a:p>
          <a:p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Communicating to cast and crew the importance of preserving the local environment </a:t>
            </a:r>
          </a:p>
          <a:p>
            <a:r>
              <a:rPr lang="en-GB" dirty="0">
                <a:latin typeface="Corbel" panose="020B0503020204020204" pitchFamily="34" charset="0"/>
              </a:rPr>
              <a:t>Reducing air pollution by reducing use of fossil fuels</a:t>
            </a:r>
          </a:p>
          <a:p>
            <a:r>
              <a:rPr lang="en-GB" dirty="0">
                <a:latin typeface="Corbel" panose="020B0503020204020204" pitchFamily="34" charset="0"/>
              </a:rPr>
              <a:t>Leaving no trace behind 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DA5B6F-705D-4166-BF42-F24EA2D9A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863" y="476191"/>
            <a:ext cx="2041526" cy="204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9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55AE-8587-4A25-92B5-B63B9B2D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Post Production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75A60-E6ED-4336-972D-98DAB53C6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And some options we are looking at for post</a:t>
            </a:r>
          </a:p>
          <a:p>
            <a:pPr marL="0" lv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pPr lvl="0"/>
            <a:r>
              <a:rPr lang="en-GB" dirty="0">
                <a:latin typeface="Corbel" panose="020B0503020204020204" pitchFamily="34" charset="0"/>
              </a:rPr>
              <a:t>Encouraging our Post Houses to source power from renewables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Running a remote offline edit during assembly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Using Source Connect for ADR for those not local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Running remote meetings to reduce travel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37CC3A-0DDE-44E2-9B3D-323CA50D7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850" y="365125"/>
            <a:ext cx="2921950" cy="21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28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7E48B-EA53-44CD-A13C-887E7BD4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Publicity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0CB05-90A7-48D6-932F-69ED188B4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Our publicists will celebrate our efforts </a:t>
            </a:r>
          </a:p>
          <a:p>
            <a:pPr marL="0" lv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pPr lvl="0"/>
            <a:r>
              <a:rPr lang="en-GB" dirty="0">
                <a:latin typeface="Corbel" panose="020B0503020204020204" pitchFamily="34" charset="0"/>
              </a:rPr>
              <a:t>Finding those on the team who are passionate about environmental issues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Asking questions in interviews 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Gathering assets to tell sustainability stories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Encouraging cast &amp; crew to provide content for stories they want to shout about</a:t>
            </a:r>
          </a:p>
          <a:p>
            <a:pPr lvl="0"/>
            <a:endParaRPr lang="en-GB" dirty="0">
              <a:latin typeface="Corbel" panose="020B0503020204020204" pitchFamily="34" charset="0"/>
            </a:endParaRPr>
          </a:p>
          <a:p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3E7808-7BCB-4EA5-80BA-A8D80A795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203" y="660978"/>
            <a:ext cx="3396858" cy="205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27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5DF1-0895-40BE-ADC2-FA8F3790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999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Learning and sharing</a:t>
            </a:r>
            <a:endParaRPr lang="en-GB" dirty="0">
              <a:solidFill>
                <a:srgbClr val="00CC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D63D-5DE3-412C-B4BF-8B294E9D6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We can amplify our impact by sharing learnings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with other producers &amp; productions 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Sharing learnings and advocating for change</a:t>
            </a:r>
          </a:p>
          <a:p>
            <a:r>
              <a:rPr lang="en-GB" dirty="0">
                <a:latin typeface="Corbel" panose="020B0503020204020204" pitchFamily="34" charset="0"/>
              </a:rPr>
              <a:t>Helping transform our industry into a regenerative one which has a positive impact on the environment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D60A7-476B-4CE8-8C5E-8131E516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113" y="338999"/>
            <a:ext cx="2401368" cy="250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54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E240-79E8-4474-A136-784EFE9B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Questions and discussion points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AEC51-4F88-41CD-A908-4D5804D1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en-GB" b="1" dirty="0"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b="1" dirty="0">
                <a:latin typeface="Corbel" panose="020B0503020204020204" pitchFamily="34" charset="0"/>
              </a:rPr>
              <a:t>Do you have questions or suggestions ? </a:t>
            </a:r>
          </a:p>
          <a:p>
            <a:pPr>
              <a:lnSpc>
                <a:spcPct val="200000"/>
              </a:lnSpc>
            </a:pPr>
            <a:r>
              <a:rPr lang="en-GB" b="1" dirty="0">
                <a:latin typeface="Corbel" panose="020B0503020204020204" pitchFamily="34" charset="0"/>
              </a:rPr>
              <a:t>What areas do you feel need improvement?</a:t>
            </a:r>
          </a:p>
          <a:p>
            <a:pPr>
              <a:lnSpc>
                <a:spcPct val="100000"/>
              </a:lnSpc>
            </a:pPr>
            <a:r>
              <a:rPr lang="en-GB" b="1" dirty="0">
                <a:latin typeface="Corbel" panose="020B0503020204020204" pitchFamily="34" charset="0"/>
              </a:rPr>
              <a:t>It is worth discussing options even if they are things we can’t change immediately or on this production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0337FA-37F6-4248-8E34-B941BF4F1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012" y="365125"/>
            <a:ext cx="2293988" cy="210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5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494B21-E68F-4BBD-A05A-B621955A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[Company] &amp; sustainability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E8700-EA0E-40F1-AA51-4E3FE7F3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We are committed to improving sustainability on our productions</a:t>
            </a: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We need to transition towards low-carbon production</a:t>
            </a:r>
          </a:p>
          <a:p>
            <a:r>
              <a:rPr lang="en-GB" dirty="0">
                <a:latin typeface="Corbel" panose="020B0503020204020204" pitchFamily="34" charset="0"/>
              </a:rPr>
              <a:t>We are using the Sustainable Production Guidelines to guide us and our production teams in key decisions</a:t>
            </a:r>
          </a:p>
          <a:p>
            <a:r>
              <a:rPr lang="en-GB" dirty="0">
                <a:latin typeface="Corbel" panose="020B0503020204020204" pitchFamily="34" charset="0"/>
              </a:rPr>
              <a:t>These are aligned to albert sustainable production certification</a:t>
            </a:r>
          </a:p>
          <a:p>
            <a:pPr marL="0" indent="0">
              <a:buNone/>
            </a:pPr>
            <a:endParaRPr lang="en-GB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838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217AF-42E3-42C6-BC53-683761411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Everyone can make a difference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64200-CDE8-4027-94AB-D31D3D61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400" i="1" dirty="0">
              <a:solidFill>
                <a:srgbClr val="00CC00"/>
              </a:solidFill>
            </a:endParaRPr>
          </a:p>
          <a:p>
            <a:pPr marL="0" indent="0">
              <a:buNone/>
            </a:pPr>
            <a:r>
              <a:rPr lang="en-US" sz="3000" i="1" dirty="0">
                <a:solidFill>
                  <a:srgbClr val="00CC00"/>
                </a:solidFill>
              </a:rPr>
              <a:t>“</a:t>
            </a:r>
            <a:r>
              <a:rPr lang="en-US" sz="3000" b="1" i="1" dirty="0">
                <a:solidFill>
                  <a:srgbClr val="00CC00"/>
                </a:solidFill>
                <a:latin typeface="Corbel" panose="020B0503020204020204" pitchFamily="34" charset="0"/>
              </a:rPr>
              <a:t>What you do makes a difference, and you have to decide what kind of difference you want to make.” Jane Goodall</a:t>
            </a:r>
          </a:p>
          <a:p>
            <a:pPr marL="0" indent="0">
              <a:buNone/>
            </a:pPr>
            <a:endParaRPr lang="en-GB" sz="3000" b="1" u="sng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en-GB" sz="3000" b="1" dirty="0">
                <a:latin typeface="Corbel" panose="020B0503020204020204" pitchFamily="34" charset="0"/>
              </a:rPr>
              <a:t>Everyone can influence changes in the areas they control</a:t>
            </a:r>
          </a:p>
          <a:p>
            <a:pPr marL="0" indent="0">
              <a:buNone/>
            </a:pPr>
            <a:endParaRPr lang="en-GB" sz="3000" dirty="0">
              <a:latin typeface="Corbel" panose="020B0503020204020204" pitchFamily="34" charset="0"/>
            </a:endParaRPr>
          </a:p>
          <a:p>
            <a:r>
              <a:rPr lang="en-GB" sz="3000" dirty="0">
                <a:latin typeface="Corbel" panose="020B0503020204020204" pitchFamily="34" charset="0"/>
              </a:rPr>
              <a:t>Think about what can you do in your role - decisions you control and influence</a:t>
            </a:r>
          </a:p>
          <a:p>
            <a:r>
              <a:rPr lang="en-GB" sz="3000" dirty="0">
                <a:latin typeface="Corbel" panose="020B0503020204020204" pitchFamily="34" charset="0"/>
              </a:rPr>
              <a:t>Discuss and share good ideas</a:t>
            </a:r>
          </a:p>
          <a:p>
            <a:r>
              <a:rPr lang="en-GB" sz="3000" dirty="0">
                <a:latin typeface="Corbel" panose="020B0503020204020204" pitchFamily="34" charset="0"/>
              </a:rPr>
              <a:t>Talk to your suppliers 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0B0EBA-FA13-4789-A42D-E88CD2C10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618" y="406449"/>
            <a:ext cx="2459182" cy="128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882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2A180-150E-4883-8C26-48CDE055C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Our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A7B4D-0C3D-4CEE-819B-1DBDB54F21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On this production, we want to:</a:t>
            </a: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Measure our footprint and work for albert sustainable production certification</a:t>
            </a:r>
          </a:p>
          <a:p>
            <a:r>
              <a:rPr lang="en-GB" dirty="0">
                <a:latin typeface="Corbel" panose="020B0503020204020204" pitchFamily="34" charset="0"/>
              </a:rPr>
              <a:t>Focus on actions with meaningful impacts </a:t>
            </a:r>
          </a:p>
          <a:p>
            <a:r>
              <a:rPr lang="en-GB" dirty="0">
                <a:latin typeface="Corbel" panose="020B0503020204020204" pitchFamily="34" charset="0"/>
              </a:rPr>
              <a:t>Support you to make any changes where you can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98407-82F7-471A-B09E-76C793755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495" y="365125"/>
            <a:ext cx="3123305" cy="200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0486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71D2-9BE1-4D6F-BAAE-AB9E885E3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Energy &amp; Fuel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E0263-936A-4533-AC9D-D0B48941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We want to reduce reliance on fossil fuels</a:t>
            </a:r>
          </a:p>
          <a:p>
            <a:pPr marL="0" indent="0">
              <a:buNone/>
            </a:pPr>
            <a:endParaRPr lang="en-GB" b="1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Sourcing power from the grid</a:t>
            </a:r>
          </a:p>
          <a:p>
            <a:r>
              <a:rPr lang="en-GB" dirty="0">
                <a:latin typeface="Corbel" panose="020B0503020204020204" pitchFamily="34" charset="0"/>
              </a:rPr>
              <a:t>Replacing diesel with biofuel</a:t>
            </a:r>
          </a:p>
          <a:p>
            <a:r>
              <a:rPr lang="en-GB" dirty="0">
                <a:latin typeface="Corbel" panose="020B0503020204020204" pitchFamily="34" charset="0"/>
              </a:rPr>
              <a:t>Asking crew to use power consciously, switching off or turning down whenever possible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32E69-20E7-4CB8-8DA0-D434BEAA1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742" y="365125"/>
            <a:ext cx="3317058" cy="221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44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A8ED-A0B1-4871-8CC2-9A3A84E9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Low energy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B46A2-1421-455B-9F79-1B88A2168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We want our equipment to be as energy efficient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as possible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Using LED lighting on and off set where possible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7AD4DE-A73C-4273-93D4-64FD91B4D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565" y="0"/>
            <a:ext cx="2527596" cy="29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06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77865-C8EE-420D-8DB1-C5862BE7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EF3D9-8A91-41DE-9408-EC29479BE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3000" b="1" dirty="0">
                <a:latin typeface="Corbel" panose="020B0503020204020204" pitchFamily="34" charset="0"/>
              </a:rPr>
              <a:t>We want to use materials responsibly –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3000" b="1" dirty="0">
                <a:latin typeface="Corbel" panose="020B0503020204020204" pitchFamily="34" charset="0"/>
              </a:rPr>
              <a:t>reuse, repurpose &amp; recycle</a:t>
            </a:r>
          </a:p>
          <a:p>
            <a:pPr marL="0" indent="0">
              <a:spcBef>
                <a:spcPts val="0"/>
              </a:spcBef>
              <a:buNone/>
            </a:pPr>
            <a:endParaRPr lang="en-GB" sz="3000" dirty="0">
              <a:latin typeface="Corbel" panose="020B0503020204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GB" sz="1300" dirty="0">
              <a:latin typeface="Corbel" panose="020B0503020204020204" pitchFamily="34" charset="0"/>
            </a:endParaRPr>
          </a:p>
          <a:p>
            <a:pPr>
              <a:lnSpc>
                <a:spcPct val="110000"/>
              </a:lnSpc>
            </a:pPr>
            <a:r>
              <a:rPr lang="en-GB" sz="3000" dirty="0">
                <a:latin typeface="Corbel" panose="020B0503020204020204" pitchFamily="34" charset="0"/>
              </a:rPr>
              <a:t>Sourcing 2nd hand &amp; renting 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Corbel" panose="020B0503020204020204" pitchFamily="34" charset="0"/>
              </a:rPr>
              <a:t>Sourcing materials made from recycled content or certified as made using renewable sources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Corbel" panose="020B0503020204020204" pitchFamily="34" charset="0"/>
              </a:rPr>
              <a:t>Only buying what we need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Corbel" panose="020B0503020204020204" pitchFamily="34" charset="0"/>
              </a:rPr>
              <a:t>Avoiding any materials that can’t be reused, repurposed or recycled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Corbel" panose="020B0503020204020204" pitchFamily="34" charset="0"/>
              </a:rPr>
              <a:t>Passing on assets we no longer need</a:t>
            </a:r>
          </a:p>
          <a:p>
            <a:pPr>
              <a:lnSpc>
                <a:spcPct val="110000"/>
              </a:lnSpc>
            </a:pPr>
            <a:r>
              <a:rPr lang="en-GB" sz="3000" dirty="0">
                <a:latin typeface="Corbel" panose="020B0503020204020204" pitchFamily="34" charset="0"/>
              </a:rPr>
              <a:t>These measures mean we minimise waste from our workflows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041F5-BC58-4871-99CD-F8EFAFD36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780" y="1"/>
            <a:ext cx="2479964" cy="247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23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946D-547B-4D90-96D9-2B9FF5C0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Reducing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928E4-D5AA-420A-B4E9-AF8917C2E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We want to cut waste</a:t>
            </a:r>
          </a:p>
          <a:p>
            <a:pPr marL="0" indent="0">
              <a:buNone/>
            </a:pPr>
            <a:endParaRPr lang="en-GB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Following the principles outlined in Materials</a:t>
            </a:r>
          </a:p>
          <a:p>
            <a:r>
              <a:rPr lang="en-GB" dirty="0">
                <a:latin typeface="Corbel" panose="020B0503020204020204" pitchFamily="34" charset="0"/>
              </a:rPr>
              <a:t>Avoiding unnecessary packaging and single use plastics</a:t>
            </a:r>
          </a:p>
          <a:p>
            <a:r>
              <a:rPr lang="en-GB" dirty="0">
                <a:latin typeface="Corbel" panose="020B0503020204020204" pitchFamily="34" charset="0"/>
              </a:rPr>
              <a:t>Reuse and repurpose wherever possible</a:t>
            </a:r>
          </a:p>
          <a:p>
            <a:r>
              <a:rPr lang="en-GB" dirty="0">
                <a:latin typeface="Corbel" panose="020B0503020204020204" pitchFamily="34" charset="0"/>
              </a:rPr>
              <a:t>Recycle whatever can be recycled</a:t>
            </a:r>
          </a:p>
          <a:p>
            <a:r>
              <a:rPr lang="en-GB" dirty="0">
                <a:latin typeface="Corbel" panose="020B0503020204020204" pitchFamily="34" charset="0"/>
              </a:rPr>
              <a:t>Dispose of waste responsibly following signage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6CD4BA-84CD-4A56-9D8D-C6B98D9A10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59" y="199872"/>
            <a:ext cx="2957512" cy="2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2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A052-FF58-414E-93B8-CB3432E3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CC00"/>
                </a:solidFill>
                <a:latin typeface="Corbel" panose="020B0503020204020204" pitchFamily="34" charset="0"/>
              </a:rPr>
              <a:t>Our suppliers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CEC9-84B2-4D5A-BA6C-2B5F58383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>
                <a:latin typeface="Corbel" panose="020B0503020204020204" pitchFamily="34" charset="0"/>
              </a:rPr>
              <a:t>We can increase our impact by influencing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GB" b="1" dirty="0">
                <a:latin typeface="Corbel" panose="020B0503020204020204" pitchFamily="34" charset="0"/>
              </a:rPr>
              <a:t>our suppliers</a:t>
            </a:r>
          </a:p>
          <a:p>
            <a:pPr lvl="0"/>
            <a:endParaRPr lang="en-GB" b="1" dirty="0">
              <a:latin typeface="Corbel" panose="020B0503020204020204" pitchFamily="34" charset="0"/>
            </a:endParaRPr>
          </a:p>
          <a:p>
            <a:r>
              <a:rPr lang="en-GB" dirty="0">
                <a:latin typeface="Corbel" panose="020B0503020204020204" pitchFamily="34" charset="0"/>
              </a:rPr>
              <a:t>Asking for environmental policies and emissions information when getting quotes</a:t>
            </a:r>
          </a:p>
          <a:p>
            <a:r>
              <a:rPr lang="en-GB" dirty="0">
                <a:latin typeface="Corbel" panose="020B0503020204020204" pitchFamily="34" charset="0"/>
              </a:rPr>
              <a:t>Factoring in green credentials when awarding contracts</a:t>
            </a:r>
          </a:p>
          <a:p>
            <a:r>
              <a:rPr lang="en-GB" dirty="0">
                <a:latin typeface="Corbel" panose="020B0503020204020204" pitchFamily="34" charset="0"/>
              </a:rPr>
              <a:t>Choosing local suppliers where possible</a:t>
            </a:r>
          </a:p>
          <a:p>
            <a:r>
              <a:rPr lang="en-GB" dirty="0">
                <a:latin typeface="Corbel" panose="020B0503020204020204" pitchFamily="34" charset="0"/>
              </a:rPr>
              <a:t>Sending suppliers a Suppliers Sustainability Memo</a:t>
            </a:r>
          </a:p>
          <a:p>
            <a:pPr lvl="0"/>
            <a:r>
              <a:rPr lang="en-GB" dirty="0">
                <a:latin typeface="Corbel" panose="020B0503020204020204" pitchFamily="34" charset="0"/>
              </a:rPr>
              <a:t>Following up with suppliers to check in on progress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5D05D-E806-4FF7-A8DA-8E92D45F1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418" y="365125"/>
            <a:ext cx="3297382" cy="223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98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1E25B1BCD044AB77BF0B3CF260E5" ma:contentTypeVersion="12" ma:contentTypeDescription="Create a new document." ma:contentTypeScope="" ma:versionID="cf7b644525c9c740381eda131fd6eeba">
  <xsd:schema xmlns:xsd="http://www.w3.org/2001/XMLSchema" xmlns:xs="http://www.w3.org/2001/XMLSchema" xmlns:p="http://schemas.microsoft.com/office/2006/metadata/properties" xmlns:ns2="99d73de9-1b14-4e67-805b-96b46f56e256" xmlns:ns3="4fd7cd07-6885-4902-abc2-2fa04fe37560" targetNamespace="http://schemas.microsoft.com/office/2006/metadata/properties" ma:root="true" ma:fieldsID="d1f044d004aa9e71cb46bb2240cf6a37" ns2:_="" ns3:_="">
    <xsd:import namespace="99d73de9-1b14-4e67-805b-96b46f56e256"/>
    <xsd:import namespace="4fd7cd07-6885-4902-abc2-2fa04fe375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d73de9-1b14-4e67-805b-96b46f56e2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7cd07-6885-4902-abc2-2fa04fe375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55A97-7B05-4D93-826C-55A3B3A8B7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d73de9-1b14-4e67-805b-96b46f56e256"/>
    <ds:schemaRef ds:uri="4fd7cd07-6885-4902-abc2-2fa04fe375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1833B6-2FAC-4BE3-9FBD-23E21DC67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59175B-2B19-4E68-A915-125C213574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1056</Words>
  <Application>Microsoft Office PowerPoint</Application>
  <PresentationFormat>Widescreen</PresentationFormat>
  <Paragraphs>142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Office Theme</vt:lpstr>
      <vt:lpstr>  [Production title]  Sustainable Production Guidelines </vt:lpstr>
      <vt:lpstr>[Company] &amp; sustainability</vt:lpstr>
      <vt:lpstr>Everyone can make a difference</vt:lpstr>
      <vt:lpstr>Our goals</vt:lpstr>
      <vt:lpstr>Energy &amp; Fuel</vt:lpstr>
      <vt:lpstr>Low energy solutions</vt:lpstr>
      <vt:lpstr>Materials</vt:lpstr>
      <vt:lpstr>Reducing waste</vt:lpstr>
      <vt:lpstr>Our suppliers</vt:lpstr>
      <vt:lpstr>Protecting the environment</vt:lpstr>
      <vt:lpstr>Post Production</vt:lpstr>
      <vt:lpstr>Publicity</vt:lpstr>
      <vt:lpstr>Learning and sharing</vt:lpstr>
      <vt:lpstr>Questions and discussion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Ashby, Charlotte (Carnival Films)</dc:creator>
  <cp:lastModifiedBy>Ashby, Charlotte (Carnival Films)</cp:lastModifiedBy>
  <cp:revision>131</cp:revision>
  <dcterms:created xsi:type="dcterms:W3CDTF">2020-10-19T09:04:27Z</dcterms:created>
  <dcterms:modified xsi:type="dcterms:W3CDTF">2021-03-22T19:00:36Z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0x010100DCAE1E25B1BCD044AB77BF0B3CF260E5</vt:lpwstr>
  </property>
</Properties>
</file>